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21" r:id="rId2"/>
    <p:sldMasterId id="2147483735" r:id="rId3"/>
    <p:sldMasterId id="2147483747" r:id="rId4"/>
    <p:sldMasterId id="2147483761" r:id="rId5"/>
    <p:sldMasterId id="2147483774" r:id="rId6"/>
  </p:sldMasterIdLst>
  <p:notesMasterIdLst>
    <p:notesMasterId r:id="rId37"/>
  </p:notesMasterIdLst>
  <p:sldIdLst>
    <p:sldId id="511" r:id="rId7"/>
    <p:sldId id="519" r:id="rId8"/>
    <p:sldId id="503" r:id="rId9"/>
    <p:sldId id="512" r:id="rId10"/>
    <p:sldId id="506" r:id="rId11"/>
    <p:sldId id="287" r:id="rId12"/>
    <p:sldId id="517" r:id="rId13"/>
    <p:sldId id="518" r:id="rId14"/>
    <p:sldId id="259" r:id="rId15"/>
    <p:sldId id="286" r:id="rId16"/>
    <p:sldId id="256" r:id="rId17"/>
    <p:sldId id="263" r:id="rId18"/>
    <p:sldId id="520" r:id="rId19"/>
    <p:sldId id="522" r:id="rId20"/>
    <p:sldId id="514" r:id="rId21"/>
    <p:sldId id="526" r:id="rId22"/>
    <p:sldId id="516" r:id="rId23"/>
    <p:sldId id="527" r:id="rId24"/>
    <p:sldId id="528" r:id="rId25"/>
    <p:sldId id="534" r:id="rId26"/>
    <p:sldId id="529" r:id="rId27"/>
    <p:sldId id="530" r:id="rId28"/>
    <p:sldId id="533" r:id="rId29"/>
    <p:sldId id="532" r:id="rId30"/>
    <p:sldId id="531" r:id="rId31"/>
    <p:sldId id="525" r:id="rId32"/>
    <p:sldId id="489" r:id="rId33"/>
    <p:sldId id="490" r:id="rId34"/>
    <p:sldId id="491" r:id="rId35"/>
    <p:sldId id="521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9233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96" d="100"/>
          <a:sy n="96" d="100"/>
        </p:scale>
        <p:origin x="84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FA465-8F18-4B98-91A8-E4C116731440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71507-8522-4AA9-9CFC-BDD4CE6F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6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86A40D-3B7B-4700-8234-AE1B3131F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546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86A40D-3B7B-4700-8234-AE1B3131F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468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86A40D-3B7B-4700-8234-AE1B3131F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703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115" y="4343321"/>
            <a:ext cx="5485771" cy="41146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117" tIns="45559" rIns="91117" bIns="45559"/>
          <a:lstStyle/>
          <a:p>
            <a:r>
              <a:rPr lang="en-US"/>
              <a:t>Complete speech is on p. 153 in the textbook</a:t>
            </a:r>
          </a:p>
          <a:p>
            <a:r>
              <a:rPr lang="en-US"/>
              <a:t>Delivered at the dedication of the National Cemetery at Gettysburg, PA, November 19, 1863</a:t>
            </a:r>
          </a:p>
          <a:p>
            <a:r>
              <a:rPr lang="en-US"/>
              <a:t>Ask student or students to read it, then ask “what is Lincoln’s vision?” – ask for deeper and deeper meaning; what chords within us does his address strike?  That’s what effective articulation of a vision does.</a:t>
            </a:r>
          </a:p>
          <a:p>
            <a:r>
              <a:rPr lang="en-US"/>
              <a:t>Next show Henry V clip, Alice Paul in Iron Jawed Angels, MLK Jr I Have a Dream speech and discuss questions on following slide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27507"/>
            <a:ext cx="6858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0793" y="3115107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3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71136"/>
            <a:ext cx="7886700" cy="370890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E2C9A73E-32D0-3E41-BB35-9BBDD8439D8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5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ondar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02" y="280556"/>
            <a:ext cx="7886700" cy="2468273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302" y="2748828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5258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55660"/>
            <a:ext cx="3886200" cy="3911032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55660"/>
            <a:ext cx="3886200" cy="3911032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DAD8B3C-5C2B-F945-9505-CC6E6FD73E6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4353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column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58220"/>
            <a:ext cx="3868340" cy="319308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746254"/>
            <a:ext cx="3887391" cy="3193081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9FCC425-FE66-F44E-8B24-59BE88B84F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0" y="1136895"/>
            <a:ext cx="3869531" cy="492614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4400"/>
            </a:lvl2pPr>
            <a:lvl3pPr marL="914400" indent="0">
              <a:buNone/>
              <a:defRPr sz="4400"/>
            </a:lvl3pPr>
            <a:lvl4pPr marL="1371600" indent="0">
              <a:buNone/>
              <a:defRPr sz="4400"/>
            </a:lvl4pPr>
            <a:lvl5pPr marL="1828800" indent="0">
              <a:buNone/>
              <a:defRPr sz="4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E015267-FE78-4646-83C2-CECC866DF0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7010" y="1136895"/>
            <a:ext cx="3869531" cy="492614"/>
          </a:xfrm>
        </p:spPr>
        <p:txBody>
          <a:bodyPr>
            <a:no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4400"/>
            </a:lvl2pPr>
            <a:lvl3pPr marL="914400" indent="0">
              <a:buNone/>
              <a:defRPr sz="4400"/>
            </a:lvl3pPr>
            <a:lvl4pPr marL="1371600" indent="0">
              <a:buNone/>
              <a:defRPr sz="4400"/>
            </a:lvl4pPr>
            <a:lvl5pPr marL="1828800" indent="0">
              <a:buNone/>
              <a:defRPr sz="4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DE1A512-6C53-E548-B15D-0A2D4E99982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39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49F56D2-0079-5A4E-9FAB-99D6A67043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" y="2462645"/>
            <a:ext cx="3884568" cy="306807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C9DA469E-868F-EB4A-8C08-FB855D98B2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30782" y="2462645"/>
            <a:ext cx="3884568" cy="306807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0DAA439-5D42-EF46-9049-E1A41FBBA6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0" y="1111807"/>
            <a:ext cx="7886700" cy="128818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Here is more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3B5FC-75EC-7447-8B6A-95DB9FA749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7319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3673" y="346075"/>
            <a:ext cx="4461677" cy="5125454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levelz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EBA9D30-F2BC-8B49-AAA4-58605BAC4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1596955"/>
            <a:ext cx="3223874" cy="38963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5FC273E-74FE-2745-B332-9B66E1A6FB3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8650" y="348599"/>
            <a:ext cx="3223874" cy="1110343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503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B611CB1-091A-9F42-A819-40B56B6B4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1596955"/>
            <a:ext cx="3223874" cy="389634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AA3121C-8426-EE4D-B4F7-9E5BE516FB32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8650" y="348599"/>
            <a:ext cx="3223874" cy="1110343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41A302-2653-3549-85CB-79372B8851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3157" y="348598"/>
            <a:ext cx="4579824" cy="5144152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85467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Stat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 slide content text">
            <a:extLst>
              <a:ext uri="{FF2B5EF4-FFF2-40B4-BE49-F238E27FC236}">
                <a16:creationId xmlns:a16="http://schemas.microsoft.com/office/drawing/2014/main" id="{10444066-94ED-2F4C-A6C5-A42B46EFB5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651" y="2128543"/>
            <a:ext cx="7886700" cy="1690256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, if applicable">
            <a:extLst>
              <a:ext uri="{FF2B5EF4-FFF2-40B4-BE49-F238E27FC236}">
                <a16:creationId xmlns:a16="http://schemas.microsoft.com/office/drawing/2014/main" id="{3D47FB3D-A6D0-FD40-AF7F-279F650A7F8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651" y="1209088"/>
            <a:ext cx="7886700" cy="48165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0" i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add subtitle, if applicable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113B9-C9E0-F14F-9413-28BFB0EF489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346076"/>
            <a:ext cx="7886700" cy="703079"/>
          </a:xfrm>
        </p:spPr>
        <p:txBody>
          <a:bodyPr/>
          <a:lstStyle>
            <a:lvl1pPr marL="0" indent="0">
              <a:buNone/>
              <a:defRPr sz="40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821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71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67A9D6-8A01-464B-AC6C-6A39719F8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87" y="3057658"/>
            <a:ext cx="2941027" cy="7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67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44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53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41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98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20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4" y="2030877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3600" dirty="0"/>
              <a:t>Click to edit</a:t>
            </a:r>
            <a:endParaRPr lang="en-US" sz="2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endParaRPr lang="en-US" sz="1800" dirty="0"/>
          </a:p>
          <a:p>
            <a:pPr marL="0" indent="0" algn="ctr">
              <a:buFontTx/>
              <a:buNone/>
            </a:pPr>
            <a:r>
              <a:rPr lang="en-US" sz="180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68841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32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35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1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97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38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46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9072" y="2914512"/>
            <a:ext cx="6964553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14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99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10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56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02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62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930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32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484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368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272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766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57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906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150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76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610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721985" y="2030879"/>
            <a:ext cx="6964816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baseline="0"/>
            </a:lvl1pPr>
          </a:lstStyle>
          <a:p>
            <a:pPr marL="0" indent="0" algn="ctr">
              <a:buFontTx/>
              <a:buNone/>
            </a:pPr>
            <a:r>
              <a:rPr lang="en-US" sz="2700" dirty="0"/>
              <a:t>Click to edit</a:t>
            </a:r>
            <a:endParaRPr lang="en-US" sz="210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endParaRPr lang="en-US" sz="1350" dirty="0"/>
          </a:p>
          <a:p>
            <a:pPr marL="0" indent="0" algn="ctr">
              <a:buFontTx/>
              <a:buNone/>
            </a:pPr>
            <a:r>
              <a:rPr lang="en-US" sz="1350" dirty="0"/>
              <a:t>—Click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2179793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51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67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461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77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35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DE8548-E08F-4804-95C1-1E2DA992C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618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9073" y="2914512"/>
            <a:ext cx="6964553" cy="1470025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6E6FC-9C7B-4B61-8EA9-0232C90519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835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25A8-7B38-4F03-925D-A47F5C3AD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61AB5-68F1-4975-A8BF-D744513EB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33078-1587-4028-B8FD-6737F8C9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5C880-3AC4-4D6B-B2DC-8EC9B808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CA4D2-EAC7-40C1-AE73-3A4E64A6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52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7D06-7353-4B40-8EAC-EAE013A5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732FB-02A4-4ACE-8AFC-4AC7A2531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1CDF9-843E-49C4-A2B2-E87282AE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2DF1-910E-41C3-9F46-87D85161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3CB71-5508-4BC2-9019-6894EFDB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201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975E-A1B6-4955-89EE-FC90AE1B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1CDE1-01D1-45F6-8F31-F6C56FC3D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2A893-D909-4EB6-91F9-1AC71075C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3FB89-6DB2-4056-9701-0DB23E12D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AB6B4-F3E4-4546-A229-692F6E1A4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734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C5CF-16AA-433D-8D94-8977FC92A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DBF22-CF4D-4A31-9A63-7AA2A2ED2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EA0B1D-FC87-482D-B0A2-2CE1751B0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03507-33A5-46B6-A3A0-5D23EC0E2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B7494-7A6C-4286-AE5E-3C977DA55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FC132-07C9-4C3F-8784-5FDA4647A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209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06E6C-3FCE-4AEC-97F4-22B8BA7A9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108EA-B79F-4647-9791-31CD2FEF1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55231-C80B-4D3E-95B8-C9240E25D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EF10C9-C094-450A-87B3-80807600A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B16FE-53F5-4ECE-B54D-EA3EC5D8D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C0C8B5-4107-44D0-ACDE-7A7F2DEF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F979F0-BF40-4278-95F4-7892CA9F2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41487-A465-494A-B286-A0A1E0BF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03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F10B-42B7-403C-A301-96CEDBFEB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6C84E-F979-468F-92C9-D3CB0A8C8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FFC00-84D6-49F8-9D30-E4E9B65D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34324-A1B3-4DB3-B885-C5D2DFB1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676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74876C-C085-4A4D-BF40-153BA788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475E7D-93F0-4874-8BAC-12445CA30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5E348-4EB8-4725-943F-75E8E9B8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670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086C-70BD-4F9B-BB9C-F5399451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8CB70-8498-4F94-ACC3-FD0A5BEE1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5A741-9506-4181-A754-683B0F4EF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5FBF2-6279-4469-8233-6CA26AF8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88BF1-D96A-42D2-A1DD-1B88B0008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2E512-4194-489C-9ABB-7D1B072B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282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70C2F-6358-494E-9094-EC687DAE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8D3AAF-7DBB-4325-B182-845FB69DC4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5305A-F495-4D58-B746-165CC83B2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2BA16-7D6A-461A-84A9-A7D960AF2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06CF6-33DE-4A55-9A75-AECA3EB8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57EE3-2112-4516-8F68-6E55AA371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684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4CC3-8418-4825-A84C-8A16228D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F753E-916A-40FD-96F4-0B1AD36EC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82892-182B-44E6-829C-C713AFFE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95C7F-27DF-475A-8683-512C57F54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51AE-F308-4102-A9F4-C9A09A17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54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B7E315-5C8B-47C4-A2E4-F5720EE8C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857FB-F1CB-4781-84D6-0F6124F67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917FD-3527-4FE1-9085-0E0AC8D6D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7A1F2-CDD7-4466-BA30-7A581801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16D73-FC52-4220-9F0A-DB6E57EC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67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5030-1A66-4840-9A37-D856FDAA4138}" type="datetime1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793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1343-026B-461E-A707-6FE8F6440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2126D-108E-418E-AF45-F6A94BC62C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70D0F-A66A-4F23-A48D-D878AFE9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CF5F4-1A1F-48F4-9E32-2F23EEC6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5658A-9255-4E2A-BA50-1A38F856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764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54AE-6FCA-4F99-B610-F0DFAA66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4C2D6-1165-4FA3-85F2-D13DD7C04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9631F-F409-4ABB-B6E6-F2611FD3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5AC4B-74BE-4B6D-81C6-CB94538F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044AB-55E8-4D1E-9765-CB82E956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454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E8769-08EB-4D07-9F2C-FFB1641F3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148FC-6B4F-4F86-915E-A340109BA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DB01F-B12B-4262-B70F-E16B8F17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B8B67-A072-40A7-BC46-C5792F966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C5565-6EF8-478C-B88B-C6361461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990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13EC-16A9-4B0E-B0AD-AF62B40B4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85912-B02E-4E82-939C-A941D8F9D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0D9C8-8AFA-453B-8392-38B4C9EA2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D86BF-27D4-4F04-835B-18A1F13AC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0448E3-05C2-4970-A2EE-E5595BDCD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97D3D-5AC6-48DC-9707-CFCF8C92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307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80A5-86A6-4C8F-9BA2-B32403E1F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53C07-0B79-41FE-AD3F-8DE66E80D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7F001-45C8-4919-9BD7-66C3F8D6A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D03DB1-0936-4670-837F-36AC0D1B2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C58A8E-25FF-49E8-981B-23905E922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8B535D-E7F1-4B75-BC5A-5908351D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B31B66-2DF5-40E3-AFA4-C4BAAEE55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AA476C-DE64-40E6-AEA6-2BF2CC1C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383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312C1-507E-4D10-A8A0-04936FB4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F51C6-FE29-46E1-8451-839814D91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F4025-B24F-4309-A09F-195F513F2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EA516A-4D43-4FF1-A597-A4D15967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709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5B44B-048C-4E36-ACE2-3DA3044A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6B2A06-25CC-4D8D-A2AC-B69430B8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FDDE8-A8CC-403F-A383-990D94967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541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2E353-E3B0-47C4-A366-AB76AAD4F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EDE5-C36B-4DCC-A54A-69E1CAEB4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88EA7-65D6-4DE2-8322-ADDA42C0A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6E821-9EDF-40D3-9A33-29A6D130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96C79-2DFA-4753-B6AF-77AC820D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56752-C3F2-4492-B3AD-976232FF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457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5630-8EC1-4F61-8B1F-B42CBA16C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DB63B3-09DF-4000-A867-D5609E35D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3FB55-C14E-4C19-8358-2497B32C7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251E7-D33B-42CE-9A47-75805B01A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6852E-6384-4235-9271-0EF7FBC1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A76F4-E895-4106-ABC8-F873290F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385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8F4F-44EF-428B-AF4B-09D6B41D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E928B-F5B4-4C27-A762-4BE426021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B6984-0CF5-446D-A967-6202D8D77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0F000-8E80-46E0-BCC4-D0D22D4D1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DA15C-AA16-4D0A-AF12-7D8EDF34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619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D58B4A-E8AC-4357-AEFC-ED6C07A8EB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0492D-0964-49BD-B2D1-CA066E4D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0830D-AE7D-4516-8B4E-768EA994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05744-DFA8-49C6-9028-538660CD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D9CEE-6D8C-4462-8631-6B9F4824B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886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65030-1A66-4840-9A37-D856FDAA4138}" type="datetime1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5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708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0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4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4" y="1954677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9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EEBA0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B0CB9-91F8-43CA-B4A1-A6A21C2555E9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95B51-5624-44B9-A394-7F7B9AEC1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4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1985" y="274638"/>
            <a:ext cx="696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1985" y="1954679"/>
            <a:ext cx="69648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84FB-8B7B-3B47-A5BB-333C1C5E2E4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9C819-76F3-1746-9292-546429591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7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xStyles>
    <p:titleStyle>
      <a:lvl1pPr algn="l" defTabSz="342900" rtl="0" eaLnBrk="1" latinLnBrk="0" hangingPunct="1">
        <a:lnSpc>
          <a:spcPct val="80000"/>
        </a:lnSpc>
        <a:spcBef>
          <a:spcPct val="0"/>
        </a:spcBef>
        <a:buNone/>
        <a:defRPr sz="3000" kern="1200">
          <a:solidFill>
            <a:srgbClr val="EEBA0B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A891F3-B26B-46A5-ADC3-6C8B89A02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C6B10-98E9-486C-8C7D-C66E0D71E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310B4-D507-4C76-97EB-9537CCB74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F0EE-9186-4ACF-9852-C25AE725B3D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1343-9AF6-428D-BBF3-7A141E47C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D7E6E-10B9-4A4B-B20D-503CD1BD5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AD7A8-8545-4904-A91C-DD6A4DA83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1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72274-4BCB-491E-A83F-7657E964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E6D39-D92A-49E5-BBF5-8C9D8618B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2E706-8E55-4332-BA9D-8A05107EB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9227A-BAAA-477A-BAEB-86BB4CF1D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F7034-6FC7-428C-9AC1-3F5CCF0463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0DA43-487F-4126-A63A-5EB3A5289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3AEBE-0CB7-4116-BE5A-A9AF16DD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81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vFHRNGYfuo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84A4-E954-4398-801D-208D2FE33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804" y="3429000"/>
            <a:ext cx="6858000" cy="17907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675" dirty="0">
                <a:solidFill>
                  <a:schemeClr val="accent4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“If you find yourself in a hole, stop digging.”</a:t>
            </a:r>
            <a:br>
              <a:rPr lang="en-US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650" dirty="0">
                <a:solidFill>
                  <a:schemeClr val="accent4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Will Rogers</a:t>
            </a:r>
          </a:p>
        </p:txBody>
      </p:sp>
    </p:spTree>
    <p:extLst>
      <p:ext uri="{BB962C8B-B14F-4D97-AF65-F5344CB8AC3E}">
        <p14:creationId xmlns:p14="http://schemas.microsoft.com/office/powerpoint/2010/main" val="10705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Futura"/>
              </a:rPr>
              <a:t>BE RESILIENT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54863"/>
            <a:ext cx="6858000" cy="1655762"/>
          </a:xfrm>
        </p:spPr>
        <p:txBody>
          <a:bodyPr/>
          <a:lstStyle/>
          <a:p>
            <a:r>
              <a:rPr lang="en-US" b="1" dirty="0">
                <a:latin typeface="Futura"/>
                <a:cs typeface="Futura"/>
              </a:rPr>
              <a:t>We’ll get through this together</a:t>
            </a:r>
          </a:p>
        </p:txBody>
      </p:sp>
    </p:spTree>
    <p:extLst>
      <p:ext uri="{BB962C8B-B14F-4D97-AF65-F5344CB8AC3E}">
        <p14:creationId xmlns:p14="http://schemas.microsoft.com/office/powerpoint/2010/main" val="24908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9DA39-523A-4AF5-BA52-A1D6A2054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26" y="2831105"/>
            <a:ext cx="4983319" cy="994172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“The beginning of wisdom is in the definition of terms.”</a:t>
            </a:r>
          </a:p>
        </p:txBody>
      </p:sp>
      <p:pic>
        <p:nvPicPr>
          <p:cNvPr id="1026" name="Picture 2" descr="Image result for socrates">
            <a:extLst>
              <a:ext uri="{FF2B5EF4-FFF2-40B4-BE49-F238E27FC236}">
                <a16:creationId xmlns:a16="http://schemas.microsoft.com/office/drawing/2014/main" id="{B523FF46-40C5-45AB-9342-FA807FA41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16" y="2714961"/>
            <a:ext cx="3011946" cy="301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9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38141-91A9-42A7-B4FB-3257FC75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69" y="2434828"/>
            <a:ext cx="4496087" cy="994172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is stress?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C44938B-1085-4DB6-9A57-5980FE6F5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35" y="3038924"/>
            <a:ext cx="4054565" cy="273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143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465F3-AEC7-4D42-B7CB-0D3245B3F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784" y="2129245"/>
            <a:ext cx="5183747" cy="994172"/>
          </a:xfrm>
        </p:spPr>
        <p:txBody>
          <a:bodyPr>
            <a:noAutofit/>
          </a:bodyPr>
          <a:lstStyle/>
          <a:p>
            <a:pPr algn="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Can we avoid stress?</a:t>
            </a:r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1D59DE-AF42-4103-A8C2-DC54D5BF1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70" y="2959212"/>
            <a:ext cx="4055716" cy="27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2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9C88B96-61B7-4BA9-A293-5BAE8327A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5326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05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chrysalis on white background">
            <a:extLst>
              <a:ext uri="{FF2B5EF4-FFF2-40B4-BE49-F238E27FC236}">
                <a16:creationId xmlns:a16="http://schemas.microsoft.com/office/drawing/2014/main" id="{310BD7C6-CCED-4029-A0A2-8B01306F6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62" y="990969"/>
            <a:ext cx="2143125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00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cientists retrace monarch's toxin-immunity evolution | Cornell ...">
            <a:extLst>
              <a:ext uri="{FF2B5EF4-FFF2-40B4-BE49-F238E27FC236}">
                <a16:creationId xmlns:a16="http://schemas.microsoft.com/office/drawing/2014/main" id="{E4431A69-9CF9-422D-B1E6-98EFE40B6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1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Futura"/>
              </a:rPr>
              <a:t>LEAD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54863"/>
            <a:ext cx="6858000" cy="1655762"/>
          </a:xfrm>
        </p:spPr>
        <p:txBody>
          <a:bodyPr/>
          <a:lstStyle/>
          <a:p>
            <a:r>
              <a:rPr lang="en-US" b="1" dirty="0">
                <a:latin typeface="Futura"/>
                <a:cs typeface="Futura"/>
              </a:rPr>
              <a:t>Principles and Practices of Leadership</a:t>
            </a:r>
          </a:p>
          <a:p>
            <a:r>
              <a:rPr lang="en-US" b="1" dirty="0">
                <a:latin typeface="Futura"/>
                <a:cs typeface="Futura"/>
              </a:rPr>
              <a:t>Unit 4</a:t>
            </a:r>
          </a:p>
        </p:txBody>
      </p:sp>
    </p:spTree>
    <p:extLst>
      <p:ext uri="{BB962C8B-B14F-4D97-AF65-F5344CB8AC3E}">
        <p14:creationId xmlns:p14="http://schemas.microsoft.com/office/powerpoint/2010/main" val="370142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1F1C6D-F3A5-4195-8C4B-96B74C673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latin typeface="Futura"/>
                <a:cs typeface="Futura"/>
              </a:rPr>
              <a:t>Exploring the History of Leadership Studies</a:t>
            </a:r>
          </a:p>
          <a:p>
            <a:r>
              <a:rPr lang="en-US" b="1" dirty="0">
                <a:latin typeface="Futura"/>
                <a:cs typeface="Futura"/>
              </a:rPr>
              <a:t>Developing a Personal Leadership Philosophy</a:t>
            </a:r>
          </a:p>
          <a:p>
            <a:r>
              <a:rPr lang="en-US" b="1" dirty="0">
                <a:latin typeface="Futura"/>
                <a:cs typeface="Futura"/>
              </a:rPr>
              <a:t>Realizing Change</a:t>
            </a:r>
          </a:p>
          <a:p>
            <a:r>
              <a:rPr lang="en-US" b="1" dirty="0">
                <a:latin typeface="Futura"/>
                <a:cs typeface="Futura"/>
              </a:rPr>
              <a:t>Leading by Serving</a:t>
            </a:r>
          </a:p>
          <a:p>
            <a:r>
              <a:rPr lang="en-US" b="1" dirty="0">
                <a:latin typeface="Futura"/>
                <a:cs typeface="Futura"/>
              </a:rPr>
              <a:t>Making Decisions</a:t>
            </a:r>
          </a:p>
          <a:p>
            <a:r>
              <a:rPr lang="en-US" b="1" dirty="0">
                <a:latin typeface="Futura"/>
                <a:cs typeface="Futura"/>
              </a:rPr>
              <a:t>Guiding Through Conflict</a:t>
            </a:r>
          </a:p>
          <a:p>
            <a:r>
              <a:rPr lang="en-US" b="1" dirty="0">
                <a:latin typeface="Futura"/>
                <a:cs typeface="Futura"/>
              </a:rPr>
              <a:t>Articulating a 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4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802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2286000" y="1712687"/>
            <a:ext cx="6400800" cy="4767954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20000"/>
              </a:lnSpc>
              <a:buFontTx/>
              <a:buNone/>
            </a:pPr>
            <a:r>
              <a:rPr lang="en-US" sz="2000" dirty="0"/>
              <a:t>“Fourscore and seven years ago </a:t>
            </a:r>
            <a:br>
              <a:rPr lang="en-US" sz="2000" dirty="0"/>
            </a:br>
            <a:r>
              <a:rPr lang="en-US" sz="2000" dirty="0"/>
              <a:t>our fathers brought forth upon this continent</a:t>
            </a:r>
          </a:p>
          <a:p>
            <a:pPr marL="0" indent="0" algn="ctr">
              <a:lnSpc>
                <a:spcPct val="120000"/>
              </a:lnSpc>
              <a:buFontTx/>
              <a:buNone/>
            </a:pPr>
            <a:r>
              <a:rPr lang="en-US" sz="2000" dirty="0"/>
              <a:t> a new nation, conceived in Liberty, </a:t>
            </a:r>
          </a:p>
          <a:p>
            <a:pPr marL="0" indent="0" algn="ctr">
              <a:lnSpc>
                <a:spcPct val="120000"/>
              </a:lnSpc>
              <a:buFontTx/>
              <a:buNone/>
            </a:pPr>
            <a:r>
              <a:rPr lang="en-US" sz="2000" dirty="0"/>
              <a:t>and dedicated to the proposition that all men </a:t>
            </a:r>
          </a:p>
          <a:p>
            <a:pPr marL="0" indent="0" algn="ctr">
              <a:lnSpc>
                <a:spcPct val="120000"/>
              </a:lnSpc>
              <a:buFontTx/>
              <a:buNone/>
            </a:pPr>
            <a:r>
              <a:rPr lang="en-US" sz="2000" dirty="0"/>
              <a:t>are created equal.”</a:t>
            </a:r>
          </a:p>
          <a:p>
            <a:pPr marL="0" indent="0" algn="r">
              <a:lnSpc>
                <a:spcPct val="120000"/>
              </a:lnSpc>
              <a:buFontTx/>
              <a:buNone/>
            </a:pPr>
            <a:r>
              <a:rPr lang="en-US" sz="1800" i="1" dirty="0"/>
              <a:t>The Gettysburg Address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en-US" sz="1400" dirty="0"/>
              <a:t>Abraham Lincoln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000" dirty="0"/>
              <a:t>“If my cup won’t hold but  a pint, and yours holds a quart, wouldn’t you be mean not to let me have my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000" dirty="0"/>
              <a:t>little half measure full?”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en-US" sz="1800" i="1" dirty="0" err="1"/>
              <a:t>Ain’t</a:t>
            </a:r>
            <a:r>
              <a:rPr lang="en-US" sz="1800" i="1" dirty="0"/>
              <a:t> I a Woman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en-US" sz="1400" dirty="0"/>
              <a:t>Sojourner Truth</a:t>
            </a:r>
          </a:p>
          <a:p>
            <a:pPr marL="0" indent="0" algn="r">
              <a:lnSpc>
                <a:spcPct val="120000"/>
              </a:lnSpc>
              <a:buFontTx/>
              <a:buNone/>
            </a:pPr>
            <a:endParaRPr lang="en-US" sz="2400" i="1" dirty="0"/>
          </a:p>
          <a:p>
            <a:pPr marL="0" indent="0">
              <a:lnSpc>
                <a:spcPct val="120000"/>
              </a:lnSpc>
            </a:pPr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00" y="2020922"/>
            <a:ext cx="638628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88764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97DA-0AC7-4E66-92F4-98F8C532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D4E0B-D5A0-44E9-8073-0E12A783A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 4 Introduction</a:t>
            </a:r>
          </a:p>
          <a:p>
            <a:r>
              <a:rPr lang="en-US" dirty="0"/>
              <a:t>The Life of King Henry V</a:t>
            </a:r>
          </a:p>
          <a:p>
            <a:r>
              <a:rPr lang="en-US" dirty="0"/>
              <a:t>Vision and Meaning: Two Sides of the Same Coin</a:t>
            </a:r>
          </a:p>
        </p:txBody>
      </p:sp>
    </p:spTree>
    <p:extLst>
      <p:ext uri="{BB962C8B-B14F-4D97-AF65-F5344CB8AC3E}">
        <p14:creationId xmlns:p14="http://schemas.microsoft.com/office/powerpoint/2010/main" val="309393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CF76B-1E3D-4C53-9CB2-8848EB5BE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Unit 4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80A6D-A007-47AB-AFDD-7698200AC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Vision </a:t>
            </a:r>
          </a:p>
          <a:p>
            <a:pPr lvl="1"/>
            <a:r>
              <a:rPr lang="en-US" dirty="0"/>
              <a:t>is an essential part of leadership.</a:t>
            </a:r>
          </a:p>
          <a:p>
            <a:pPr lvl="1"/>
            <a:r>
              <a:rPr lang="en-US" dirty="0"/>
              <a:t>has the capacity to ignite hope, resolve and motivation in others.</a:t>
            </a:r>
          </a:p>
          <a:p>
            <a:pPr lvl="1"/>
            <a:r>
              <a:rPr lang="en-US" dirty="0"/>
              <a:t>Is the factor that separates leadership from management.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6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illiam Shakespeare and Henry V with blue sky in background in Stratford upon Avon">
            <a:extLst>
              <a:ext uri="{FF2B5EF4-FFF2-40B4-BE49-F238E27FC236}">
                <a16:creationId xmlns:a16="http://schemas.microsoft.com/office/drawing/2014/main" id="{EFDE2CCA-21CD-4788-B938-8A99DE51F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5B5818-69B7-42D5-A282-8F48E3E86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00" y="1114408"/>
            <a:ext cx="6964816" cy="857250"/>
          </a:xfrm>
        </p:spPr>
        <p:txBody>
          <a:bodyPr>
            <a:normAutofit/>
          </a:bodyPr>
          <a:lstStyle/>
          <a:p>
            <a:r>
              <a:rPr lang="en-US" sz="45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King Henry 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BD89D-AD02-44EC-B071-AA33FFA01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969" y="5176494"/>
            <a:ext cx="6964816" cy="775637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https://www.youtube.com/watch?v=bvFHRNGYfuo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16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ing Henry V from Henry V | CharacTour">
            <a:extLst>
              <a:ext uri="{FF2B5EF4-FFF2-40B4-BE49-F238E27FC236}">
                <a16:creationId xmlns:a16="http://schemas.microsoft.com/office/drawing/2014/main" id="{BAC1F36B-83F6-471E-8F8E-66EE23DBF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7224"/>
            <a:ext cx="6553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498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33B35-826C-49E8-9D2F-E303BE167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56" y="2211705"/>
            <a:ext cx="827532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025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How was King Henry V an effective communicator</a:t>
            </a:r>
            <a:r>
              <a:rPr lang="en-US" sz="5025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103217-4FB1-4C61-AAC3-2E9A78137881}"/>
              </a:ext>
            </a:extLst>
          </p:cNvPr>
          <p:cNvSpPr txBox="1">
            <a:spLocks/>
          </p:cNvSpPr>
          <p:nvPr/>
        </p:nvSpPr>
        <p:spPr>
          <a:xfrm>
            <a:off x="242888" y="4023360"/>
            <a:ext cx="8275320" cy="145161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67500" lnSpcReduction="20000"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rgbClr val="EEBA0B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/>
            <a:r>
              <a:rPr lang="en-US" sz="6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How does he convince followers </a:t>
            </a:r>
            <a:br>
              <a:rPr lang="en-US" sz="6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to work against the odds</a:t>
            </a:r>
            <a:r>
              <a:rPr lang="en-US" sz="6000" dirty="0">
                <a:solidFill>
                  <a:prstClr val="white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?</a:t>
            </a:r>
          </a:p>
          <a:p>
            <a:pPr algn="ctr" defTabSz="342900"/>
            <a:br>
              <a:rPr lang="en-US" sz="3000" dirty="0">
                <a:latin typeface="Calibri"/>
              </a:rPr>
            </a:br>
            <a:endParaRPr lang="en-US" sz="30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565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5A17A-1DC4-40CB-B525-CB15E057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995" y="-21198"/>
            <a:ext cx="7224793" cy="1143000"/>
          </a:xfrm>
        </p:spPr>
        <p:txBody>
          <a:bodyPr>
            <a:normAutofit/>
          </a:bodyPr>
          <a:lstStyle/>
          <a:p>
            <a:r>
              <a:rPr lang="en-US" sz="2800" dirty="0"/>
              <a:t>Vision and Meaning: Two Sides of the Same 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852E4-6389-433C-98BD-D2052F894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985" y="1847102"/>
            <a:ext cx="6964816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James A. Vaughn examined the relationship between corporate vision, individual purpose and meaning.</a:t>
            </a:r>
          </a:p>
        </p:txBody>
      </p:sp>
    </p:spTree>
    <p:extLst>
      <p:ext uri="{BB962C8B-B14F-4D97-AF65-F5344CB8AC3E}">
        <p14:creationId xmlns:p14="http://schemas.microsoft.com/office/powerpoint/2010/main" val="1066956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68A0-8F90-4507-BED0-B1662DB0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26" y="633226"/>
            <a:ext cx="6964816" cy="11430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Futura"/>
              </a:rPr>
              <a:t>Vision is “the loftiest future you can imagine…”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106" name="Picture 10" descr="Snowy Mountains - Mountain Peak - separated on white background ...">
            <a:extLst>
              <a:ext uri="{FF2B5EF4-FFF2-40B4-BE49-F238E27FC236}">
                <a16:creationId xmlns:a16="http://schemas.microsoft.com/office/drawing/2014/main" id="{7B1F06FC-0CAC-4C10-B734-91287D873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4611"/>
            <a:ext cx="9144000" cy="392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38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3FE2246-EEEE-4E3F-9C41-912EFDA81DE8}"/>
              </a:ext>
            </a:extLst>
          </p:cNvPr>
          <p:cNvSpPr/>
          <p:nvPr/>
        </p:nvSpPr>
        <p:spPr>
          <a:xfrm>
            <a:off x="1631576" y="1559858"/>
            <a:ext cx="3478306" cy="3478306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lumMod val="50000"/>
                  <a:alpha val="7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807502-9FEF-47B7-9DFE-90B3032B86C9}"/>
              </a:ext>
            </a:extLst>
          </p:cNvPr>
          <p:cNvSpPr/>
          <p:nvPr/>
        </p:nvSpPr>
        <p:spPr>
          <a:xfrm>
            <a:off x="4204447" y="1667435"/>
            <a:ext cx="3478306" cy="3478306"/>
          </a:xfrm>
          <a:prstGeom prst="ellipse">
            <a:avLst/>
          </a:prstGeom>
          <a:gradFill>
            <a:gsLst>
              <a:gs pos="0">
                <a:srgbClr val="C00000">
                  <a:alpha val="72000"/>
                </a:srgbClr>
              </a:gs>
              <a:gs pos="95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2FFDF4-E39A-40A8-BE94-7CFC8E76B6FC}"/>
              </a:ext>
            </a:extLst>
          </p:cNvPr>
          <p:cNvSpPr/>
          <p:nvPr/>
        </p:nvSpPr>
        <p:spPr>
          <a:xfrm>
            <a:off x="2832847" y="3021105"/>
            <a:ext cx="3478306" cy="3478306"/>
          </a:xfrm>
          <a:prstGeom prst="ellipse">
            <a:avLst/>
          </a:prstGeom>
          <a:gradFill>
            <a:gsLst>
              <a:gs pos="100000">
                <a:schemeClr val="accent6">
                  <a:lumMod val="75000"/>
                  <a:alpha val="65000"/>
                </a:schemeClr>
              </a:gs>
              <a:gs pos="100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F4968-219D-4CA1-86C9-76DCFD0E3255}"/>
              </a:ext>
            </a:extLst>
          </p:cNvPr>
          <p:cNvSpPr txBox="1"/>
          <p:nvPr/>
        </p:nvSpPr>
        <p:spPr>
          <a:xfrm>
            <a:off x="2366682" y="2760257"/>
            <a:ext cx="162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Individual Purpose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F76092-1A45-48E0-B75A-200CD9B86772}"/>
              </a:ext>
            </a:extLst>
          </p:cNvPr>
          <p:cNvSpPr txBox="1"/>
          <p:nvPr/>
        </p:nvSpPr>
        <p:spPr>
          <a:xfrm>
            <a:off x="5190565" y="2912657"/>
            <a:ext cx="162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Organizational Purpose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5B853C-6C8B-401C-BA12-9918FF3515A9}"/>
              </a:ext>
            </a:extLst>
          </p:cNvPr>
          <p:cNvSpPr txBox="1"/>
          <p:nvPr/>
        </p:nvSpPr>
        <p:spPr>
          <a:xfrm>
            <a:off x="3702423" y="4328644"/>
            <a:ext cx="162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Team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105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68A0-8F90-4507-BED0-B1662DB0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8582" y="933876"/>
            <a:ext cx="5690751" cy="321550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Futura"/>
              </a:rPr>
              <a:t>“A shared vision is more important today than ever.”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122" name="Picture 2" descr="Amazon.com: Snellen Eye Chart- 22 L x 11 W: Health &amp; Personal Care">
            <a:extLst>
              <a:ext uri="{FF2B5EF4-FFF2-40B4-BE49-F238E27FC236}">
                <a16:creationId xmlns:a16="http://schemas.microsoft.com/office/drawing/2014/main" id="{8ED0A11A-4CDE-4E39-8D71-B20830619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51" y="912402"/>
            <a:ext cx="2764535" cy="544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335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0A89CF-F14D-48B6-B2FF-69CB288BBD99}"/>
              </a:ext>
            </a:extLst>
          </p:cNvPr>
          <p:cNvSpPr txBox="1"/>
          <p:nvPr/>
        </p:nvSpPr>
        <p:spPr>
          <a:xfrm>
            <a:off x="161366" y="179294"/>
            <a:ext cx="7144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Futura"/>
              </a:rPr>
              <a:t>Why is shared vision so important?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BCB009-6F02-4D4C-BAC9-3121952C7EEB}"/>
              </a:ext>
            </a:extLst>
          </p:cNvPr>
          <p:cNvSpPr txBox="1">
            <a:spLocks/>
          </p:cNvSpPr>
          <p:nvPr/>
        </p:nvSpPr>
        <p:spPr>
          <a:xfrm>
            <a:off x="89647" y="2338594"/>
            <a:ext cx="4625788" cy="274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Futura"/>
                <a:cs typeface="Futura"/>
              </a:rPr>
              <a:t>To keep good people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Futura"/>
                <a:cs typeface="Futura"/>
              </a:rPr>
              <a:t>To sort abundance of information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Futura"/>
                <a:cs typeface="Futura"/>
              </a:rPr>
              <a:t>To compete globally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Futura"/>
                <a:cs typeface="Futura"/>
              </a:rPr>
              <a:t>To deal with rapid change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Futura"/>
              <a:cs typeface="Futura"/>
            </a:endParaRPr>
          </a:p>
        </p:txBody>
      </p:sp>
      <p:pic>
        <p:nvPicPr>
          <p:cNvPr id="6148" name="Picture 4" descr="Shared Vision for Australia - Oliver Freeman - Reinvent Australia">
            <a:extLst>
              <a:ext uri="{FF2B5EF4-FFF2-40B4-BE49-F238E27FC236}">
                <a16:creationId xmlns:a16="http://schemas.microsoft.com/office/drawing/2014/main" id="{0CA7453A-391D-44C3-B7EF-E58F8155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25" y="2179259"/>
            <a:ext cx="4201036" cy="23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6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12441-8EAD-4113-BDE0-141015D46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5" y="2677179"/>
            <a:ext cx="8238566" cy="11430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What is the “loftiest future you can imagine” for humanity? Work with your team to make it into a vision statement.</a:t>
            </a:r>
          </a:p>
        </p:txBody>
      </p:sp>
    </p:spTree>
    <p:extLst>
      <p:ext uri="{BB962C8B-B14F-4D97-AF65-F5344CB8AC3E}">
        <p14:creationId xmlns:p14="http://schemas.microsoft.com/office/powerpoint/2010/main" val="1946310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Leadership Challenge (eBook) by James M. Kouzes, Barry Z ...">
            <a:extLst>
              <a:ext uri="{FF2B5EF4-FFF2-40B4-BE49-F238E27FC236}">
                <a16:creationId xmlns:a16="http://schemas.microsoft.com/office/drawing/2014/main" id="{9481F240-5402-4E35-B2CD-938C5CCFB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81000"/>
            <a:ext cx="4038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1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0A89CF-F14D-48B6-B2FF-69CB288BBD99}"/>
              </a:ext>
            </a:extLst>
          </p:cNvPr>
          <p:cNvSpPr txBox="1"/>
          <p:nvPr/>
        </p:nvSpPr>
        <p:spPr>
          <a:xfrm>
            <a:off x="528918" y="6268109"/>
            <a:ext cx="7144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Kouzes, J. M. and B. Z. Posner (2006). </a:t>
            </a:r>
            <a:r>
              <a:rPr kumimoji="0" lang="en-US" sz="180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leadership challenge</a:t>
            </a: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John Wiley &amp; Sons.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sng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46" name="Picture 2" descr="To Lead, Create a Shared Vision - Clermont Chamber">
            <a:extLst>
              <a:ext uri="{FF2B5EF4-FFF2-40B4-BE49-F238E27FC236}">
                <a16:creationId xmlns:a16="http://schemas.microsoft.com/office/drawing/2014/main" id="{B8AB7EF3-A8D4-4433-8A92-B05B6E3FD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312" y="369332"/>
            <a:ext cx="2060014" cy="268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The Leadership Challenge | Leadership Development | Quest Leadership">
            <a:extLst>
              <a:ext uri="{FF2B5EF4-FFF2-40B4-BE49-F238E27FC236}">
                <a16:creationId xmlns:a16="http://schemas.microsoft.com/office/drawing/2014/main" id="{9781554E-0502-4647-A9F0-5C87A6EE2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62" y="369332"/>
            <a:ext cx="2060014" cy="26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The Leadership Challenge | Leadership Development | Quest Leadership">
            <a:extLst>
              <a:ext uri="{FF2B5EF4-FFF2-40B4-BE49-F238E27FC236}">
                <a16:creationId xmlns:a16="http://schemas.microsoft.com/office/drawing/2014/main" id="{7EA7F5A8-2A99-48FB-A7AD-B3AF000CD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62" y="351510"/>
            <a:ext cx="2060014" cy="268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e #Leadership Challenge Mini Series Part 5: &quot;Enabling Others to ...">
            <a:extLst>
              <a:ext uri="{FF2B5EF4-FFF2-40B4-BE49-F238E27FC236}">
                <a16:creationId xmlns:a16="http://schemas.microsoft.com/office/drawing/2014/main" id="{E21F1D2C-ECE5-4B2D-95AF-5DA07D0D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46" y="3429000"/>
            <a:ext cx="2155121" cy="26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he Leadership Challenge | Leadership Development | Quest Leadership">
            <a:extLst>
              <a:ext uri="{FF2B5EF4-FFF2-40B4-BE49-F238E27FC236}">
                <a16:creationId xmlns:a16="http://schemas.microsoft.com/office/drawing/2014/main" id="{09DD6CC0-F705-4404-9F89-8012BDACD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836" y="3429000"/>
            <a:ext cx="2117347" cy="27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0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89" y="3334870"/>
            <a:ext cx="5625352" cy="712566"/>
          </a:xfrm>
        </p:spPr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Futura"/>
              </a:rPr>
              <a:t>What are the elements of persuasion?</a:t>
            </a:r>
          </a:p>
        </p:txBody>
      </p:sp>
    </p:spTree>
    <p:extLst>
      <p:ext uri="{BB962C8B-B14F-4D97-AF65-F5344CB8AC3E}">
        <p14:creationId xmlns:p14="http://schemas.microsoft.com/office/powerpoint/2010/main" val="69466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HEART">
            <a:extLst>
              <a:ext uri="{FF2B5EF4-FFF2-40B4-BE49-F238E27FC236}">
                <a16:creationId xmlns:a16="http://schemas.microsoft.com/office/drawing/2014/main" id="{4EAA442E-03D1-405F-ADB0-6446EB04D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13" y="1139857"/>
            <a:ext cx="2524475" cy="228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6774EC-435D-4DF6-8C56-B2EE3E75D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69" y="931357"/>
            <a:ext cx="3232685" cy="4714141"/>
          </a:xfrm>
          <a:prstGeom prst="rect">
            <a:avLst/>
          </a:prstGeom>
        </p:spPr>
      </p:pic>
      <p:pic>
        <p:nvPicPr>
          <p:cNvPr id="2056" name="Picture 8" descr="Image result for BRAIN">
            <a:extLst>
              <a:ext uri="{FF2B5EF4-FFF2-40B4-BE49-F238E27FC236}">
                <a16:creationId xmlns:a16="http://schemas.microsoft.com/office/drawing/2014/main" id="{1B7A8842-6D6B-4323-A1B4-16F131C1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554" y="3214320"/>
            <a:ext cx="3073903" cy="243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7B0818-12EE-4344-B8B3-4596E62E97DC}"/>
              </a:ext>
            </a:extLst>
          </p:cNvPr>
          <p:cNvSpPr txBox="1"/>
          <p:nvPr/>
        </p:nvSpPr>
        <p:spPr>
          <a:xfrm>
            <a:off x="1488687" y="3685249"/>
            <a:ext cx="178977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Ethos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Ethos = Expert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Trust me, I'm an 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expert at this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746BB-E29F-4ADE-A114-900530E3240E}"/>
              </a:ext>
            </a:extLst>
          </p:cNvPr>
          <p:cNvSpPr txBox="1"/>
          <p:nvPr/>
        </p:nvSpPr>
        <p:spPr>
          <a:xfrm>
            <a:off x="4413219" y="3615042"/>
            <a:ext cx="24462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Logos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Logos = Logic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Numbers, facts, polls,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studies, 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FBA3A2-AFC6-41B7-9747-106223CB5BFF}"/>
              </a:ext>
            </a:extLst>
          </p:cNvPr>
          <p:cNvSpPr txBox="1"/>
          <p:nvPr/>
        </p:nvSpPr>
        <p:spPr>
          <a:xfrm>
            <a:off x="6456556" y="1584586"/>
            <a:ext cx="23668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prstClr val="black"/>
                </a:solidFill>
                <a:latin typeface="Calibri" panose="020F0502020204030204"/>
              </a:rPr>
              <a:t>Pathos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Think Pathos = Passion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The pathos appeal plays </a:t>
            </a:r>
            <a:br>
              <a:rPr lang="en-US" sz="135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on your emotions.</a:t>
            </a:r>
          </a:p>
        </p:txBody>
      </p:sp>
    </p:spTree>
    <p:extLst>
      <p:ext uri="{BB962C8B-B14F-4D97-AF65-F5344CB8AC3E}">
        <p14:creationId xmlns:p14="http://schemas.microsoft.com/office/powerpoint/2010/main" val="403523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rgbClr val="705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121729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076" name="Picture 4" descr="Image result for logos ethos pathos">
            <a:extLst>
              <a:ext uri="{FF2B5EF4-FFF2-40B4-BE49-F238E27FC236}">
                <a16:creationId xmlns:a16="http://schemas.microsoft.com/office/drawing/2014/main" id="{01DD3575-8653-4A30-B8A8-2F375983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496759"/>
            <a:ext cx="8178800" cy="386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307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436" y="1232807"/>
            <a:ext cx="75111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3300" b="1" dirty="0">
                <a:solidFill>
                  <a:prstClr val="black"/>
                </a:solidFill>
                <a:latin typeface="Calibri" panose="020F0502020204030204"/>
              </a:rPr>
              <a:t>Ethos, Pathos and Logos Work Together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381" y="2724543"/>
            <a:ext cx="3161620" cy="31616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435" y="1877785"/>
            <a:ext cx="5608865" cy="394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If the speaker/writer can convince the audience that they are credible,</a:t>
            </a:r>
            <a:r>
              <a:rPr lang="en-US" sz="2100" dirty="0">
                <a:solidFill>
                  <a:srgbClr val="70AD47"/>
                </a:solidFill>
                <a:latin typeface="Calibri" panose="020F0502020204030204"/>
              </a:rPr>
              <a:t> then ethos is persuasive.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If the speaker/writer can incite emotion in the audience, </a:t>
            </a:r>
            <a:r>
              <a:rPr lang="en-US" sz="2100" dirty="0">
                <a:solidFill>
                  <a:srgbClr val="70AD47"/>
                </a:solidFill>
                <a:latin typeface="Calibri" panose="020F0502020204030204"/>
              </a:rPr>
              <a:t>then pathos is persuasive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If the speaker/writer can convince the audience that the argument is logical (even if it is actually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falacious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), </a:t>
            </a:r>
            <a:r>
              <a:rPr lang="en-US" sz="2100" dirty="0">
                <a:solidFill>
                  <a:srgbClr val="70AD47"/>
                </a:solidFill>
                <a:latin typeface="Calibri" panose="020F0502020204030204"/>
              </a:rPr>
              <a:t>then logos is persuasive.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420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8F2E-28AE-F84C-A9AF-44F0AE474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358588"/>
            <a:ext cx="6858000" cy="712566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Futura"/>
              </a:rPr>
              <a:t>Reading for Thursday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F94B4-E357-7C40-82DD-4CAA26A46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824" y="1763560"/>
            <a:ext cx="8511988" cy="243192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Futura"/>
                <a:cs typeface="Futura"/>
              </a:rPr>
              <a:t>I Have a Dream by Martin Luther King, Jr. (p. 187)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Futura"/>
                <a:cs typeface="Futura"/>
              </a:rPr>
              <a:t>Strategic Inquiry – Appreciative Intent: Inspiration to SOAR – A New </a:t>
            </a:r>
            <a:r>
              <a:rPr lang="en-US" b="1" dirty="0" err="1">
                <a:latin typeface="Futura"/>
                <a:cs typeface="Futura"/>
              </a:rPr>
              <a:t>Framewwork</a:t>
            </a:r>
            <a:r>
              <a:rPr lang="en-US" b="1" dirty="0">
                <a:latin typeface="Futura"/>
                <a:cs typeface="Futura"/>
              </a:rPr>
              <a:t> for Strategic Planning by Jacqueline Stavros, David Cooperrider, and D. Lynn Kelly (p. 192)</a:t>
            </a:r>
          </a:p>
        </p:txBody>
      </p:sp>
    </p:spTree>
    <p:extLst>
      <p:ext uri="{BB962C8B-B14F-4D97-AF65-F5344CB8AC3E}">
        <p14:creationId xmlns:p14="http://schemas.microsoft.com/office/powerpoint/2010/main" val="317494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</p:sld>
</file>

<file path=ppt/theme/theme1.xml><?xml version="1.0" encoding="utf-8"?>
<a:theme xmlns:a="http://schemas.openxmlformats.org/drawingml/2006/main" name="Chapman Powerpoint">
  <a:themeElements>
    <a:clrScheme name="Chapman">
      <a:dk1>
        <a:srgbClr val="231F20"/>
      </a:dk1>
      <a:lt1>
        <a:srgbClr val="A50034"/>
      </a:lt1>
      <a:dk2>
        <a:srgbClr val="6E6159"/>
      </a:dk2>
      <a:lt2>
        <a:srgbClr val="DDCBA3"/>
      </a:lt2>
      <a:accent1>
        <a:srgbClr val="A50034"/>
      </a:accent1>
      <a:accent2>
        <a:srgbClr val="00966C"/>
      </a:accent2>
      <a:accent3>
        <a:srgbClr val="009CA6"/>
      </a:accent3>
      <a:accent4>
        <a:srgbClr val="6E6159"/>
      </a:accent4>
      <a:accent5>
        <a:srgbClr val="DDCBA3"/>
      </a:accent5>
      <a:accent6>
        <a:srgbClr val="FFFFFF"/>
      </a:accent6>
      <a:hlink>
        <a:srgbClr val="009CA6"/>
      </a:hlink>
      <a:folHlink>
        <a:srgbClr val="231F2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Chapman Powerpoint.thmx</Template>
  <TotalTime>2746</TotalTime>
  <Words>653</Words>
  <Application>Microsoft Office PowerPoint</Application>
  <PresentationFormat>On-screen Show (4:3)</PresentationFormat>
  <Paragraphs>83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Aharoni</vt:lpstr>
      <vt:lpstr>Arial</vt:lpstr>
      <vt:lpstr>Arial Black</vt:lpstr>
      <vt:lpstr>Calibri</vt:lpstr>
      <vt:lpstr>Calibri Light</vt:lpstr>
      <vt:lpstr>Futura</vt:lpstr>
      <vt:lpstr>Georgia</vt:lpstr>
      <vt:lpstr>Chapman Powerpoint</vt:lpstr>
      <vt:lpstr>1_Office Theme</vt:lpstr>
      <vt:lpstr>2_Office Theme</vt:lpstr>
      <vt:lpstr>5_Office Theme</vt:lpstr>
      <vt:lpstr>3_Office Theme</vt:lpstr>
      <vt:lpstr>Office Theme</vt:lpstr>
      <vt:lpstr>“If you find yourself in a hole, stop digging.”  Will Rogers</vt:lpstr>
      <vt:lpstr>BE RESILIENT</vt:lpstr>
      <vt:lpstr>“The beginning of wisdom is in the definition of terms.”</vt:lpstr>
      <vt:lpstr>What is stress??</vt:lpstr>
      <vt:lpstr>Can we avoid stress??</vt:lpstr>
      <vt:lpstr>PowerPoint Presentation</vt:lpstr>
      <vt:lpstr>PowerPoint Presentation</vt:lpstr>
      <vt:lpstr>PowerPoint Presentation</vt:lpstr>
      <vt:lpstr>LEAD 101</vt:lpstr>
      <vt:lpstr>PowerPoint Presentation</vt:lpstr>
      <vt:lpstr>PowerPoint Presentation</vt:lpstr>
      <vt:lpstr>PowerPoint Presentation</vt:lpstr>
      <vt:lpstr>Readings</vt:lpstr>
      <vt:lpstr>Unit 4 Introduction</vt:lpstr>
      <vt:lpstr>King Henry V</vt:lpstr>
      <vt:lpstr>PowerPoint Presentation</vt:lpstr>
      <vt:lpstr>How was King Henry V an effective communicator? </vt:lpstr>
      <vt:lpstr>Vision and Meaning: Two Sides of the Same Coin</vt:lpstr>
      <vt:lpstr>Vision is “the loftiest future you can imagine…”</vt:lpstr>
      <vt:lpstr>PowerPoint Presentation</vt:lpstr>
      <vt:lpstr>“A shared vision is more important today than ever.”</vt:lpstr>
      <vt:lpstr>PowerPoint Presentation</vt:lpstr>
      <vt:lpstr>What is the “loftiest future you can imagine” for humanity? Work with your team to make it into a vision statement.</vt:lpstr>
      <vt:lpstr>PowerPoint Presentation</vt:lpstr>
      <vt:lpstr>PowerPoint Presentation</vt:lpstr>
      <vt:lpstr>What are the elements of persuasion?</vt:lpstr>
      <vt:lpstr>PowerPoint Presentation</vt:lpstr>
      <vt:lpstr>PowerPoint Presentation</vt:lpstr>
      <vt:lpstr>PowerPoint Presentation</vt:lpstr>
      <vt:lpstr>Reading for Thursday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Warren</dc:creator>
  <cp:lastModifiedBy>Gregory Warren</cp:lastModifiedBy>
  <cp:revision>70</cp:revision>
  <dcterms:created xsi:type="dcterms:W3CDTF">2020-02-16T06:19:58Z</dcterms:created>
  <dcterms:modified xsi:type="dcterms:W3CDTF">2020-03-31T16:57:35Z</dcterms:modified>
</cp:coreProperties>
</file>